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0" r:id="rId3"/>
    <p:sldId id="282" r:id="rId4"/>
    <p:sldId id="286" r:id="rId5"/>
    <p:sldId id="277" r:id="rId6"/>
    <p:sldId id="288" r:id="rId7"/>
    <p:sldId id="299" r:id="rId8"/>
    <p:sldId id="296" r:id="rId9"/>
    <p:sldId id="298" r:id="rId10"/>
    <p:sldId id="29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8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48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17D"/>
    <a:srgbClr val="115FAD"/>
    <a:srgbClr val="ED1C24"/>
    <a:srgbClr val="37C2F2"/>
    <a:srgbClr val="FBAC18"/>
    <a:srgbClr val="F47920"/>
    <a:srgbClr val="7B3DA8"/>
    <a:srgbClr val="8F368B"/>
    <a:srgbClr val="039167"/>
    <a:srgbClr val="FF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2"/>
    <p:restoredTop sz="94637"/>
  </p:normalViewPr>
  <p:slideViewPr>
    <p:cSldViewPr snapToGrid="0">
      <p:cViewPr varScale="1">
        <p:scale>
          <a:sx n="145" d="100"/>
          <a:sy n="145" d="100"/>
        </p:scale>
        <p:origin x="246" y="120"/>
      </p:cViewPr>
      <p:guideLst>
        <p:guide pos="408"/>
        <p:guide orient="horz" pos="1620"/>
        <p:guide pos="4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4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71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7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4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3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2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1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7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6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D19A-9E6A-4C50-B8CD-B7CE346BFE7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E4AC-23BD-468A-8215-BF74E0038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8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892F8C-7B7B-4003-8EA8-E77514AEDDAC}"/>
              </a:ext>
            </a:extLst>
          </p:cNvPr>
          <p:cNvSpPr txBox="1"/>
          <p:nvPr/>
        </p:nvSpPr>
        <p:spPr>
          <a:xfrm>
            <a:off x="5595337" y="574907"/>
            <a:ext cx="2182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11 - 13 октября 2023 г.</a:t>
            </a:r>
          </a:p>
          <a:p>
            <a:r>
              <a:rPr lang="ru-RU" sz="1000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г. Нижний Новгород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95DE0-4731-9D55-8A9B-9CA304CA0BAA}"/>
              </a:ext>
            </a:extLst>
          </p:cNvPr>
          <p:cNvSpPr txBox="1"/>
          <p:nvPr/>
        </p:nvSpPr>
        <p:spPr>
          <a:xfrm>
            <a:off x="731440" y="2171100"/>
            <a:ext cx="4570765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3200" dirty="0" err="1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КакЖивешьСосед</a:t>
            </a:r>
            <a:r>
              <a:rPr lang="ru-RU" sz="3200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?!»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8D676F-4845-6253-FFC1-2A4E6AFAAAA4}"/>
              </a:ext>
            </a:extLst>
          </p:cNvPr>
          <p:cNvSpPr txBox="1"/>
          <p:nvPr/>
        </p:nvSpPr>
        <p:spPr>
          <a:xfrm>
            <a:off x="548481" y="3555572"/>
            <a:ext cx="41617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Наталья </a:t>
            </a:r>
            <a:r>
              <a:rPr lang="ru-RU" sz="1400" b="1" dirty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14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иколаевна </a:t>
            </a:r>
            <a:r>
              <a:rPr lang="ru-RU" sz="14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Шамахова, директор БУ СО ВО «Вологодский центр помощи детям, оставшимся без попечения родителей, №1»</a:t>
            </a:r>
            <a:endParaRPr lang="ru-RU" sz="1400" b="1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06" y="6133"/>
            <a:ext cx="1467794" cy="5143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27311"/>
            <a:ext cx="2642152" cy="69530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48" y="375695"/>
            <a:ext cx="760391" cy="79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7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892F8C-7B7B-4003-8EA8-E77514AEDDAC}"/>
              </a:ext>
            </a:extLst>
          </p:cNvPr>
          <p:cNvSpPr txBox="1"/>
          <p:nvPr/>
        </p:nvSpPr>
        <p:spPr>
          <a:xfrm>
            <a:off x="3218491" y="3263191"/>
            <a:ext cx="4161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+7 </a:t>
            </a:r>
            <a:r>
              <a:rPr lang="ru-RU" sz="1200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921 124 93 89</a:t>
            </a:r>
            <a:endParaRPr lang="ru-RU" sz="1200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200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cpdvol@cpdvol.gov35.ru</a:t>
            </a:r>
            <a:endParaRPr lang="ru-RU" sz="1200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95DE0-4731-9D55-8A9B-9CA304CA0BAA}"/>
              </a:ext>
            </a:extLst>
          </p:cNvPr>
          <p:cNvSpPr txBox="1"/>
          <p:nvPr/>
        </p:nvSpPr>
        <p:spPr>
          <a:xfrm>
            <a:off x="540000" y="1395209"/>
            <a:ext cx="625268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32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8D676F-4845-6253-FFC1-2A4E6AFAAAA4}"/>
              </a:ext>
            </a:extLst>
          </p:cNvPr>
          <p:cNvSpPr txBox="1"/>
          <p:nvPr/>
        </p:nvSpPr>
        <p:spPr>
          <a:xfrm>
            <a:off x="3218490" y="2693552"/>
            <a:ext cx="4161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Наталья </a:t>
            </a:r>
            <a:r>
              <a:rPr lang="ru-RU" b="1" dirty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иколаевна Шамахова</a:t>
            </a:r>
            <a:endParaRPr lang="ru-RU" b="1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EDBE866-E716-D067-7A65-D7B0987BF2EF}"/>
              </a:ext>
            </a:extLst>
          </p:cNvPr>
          <p:cNvSpPr/>
          <p:nvPr/>
        </p:nvSpPr>
        <p:spPr>
          <a:xfrm>
            <a:off x="642538" y="2151822"/>
            <a:ext cx="2153538" cy="2405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ctay Wide Bd" pitchFamily="50" charset="-52"/>
              </a:rPr>
              <a:t>ФОТО СПИКЕРА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06" y="0"/>
            <a:ext cx="1467794" cy="5143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0" y="444897"/>
            <a:ext cx="1972957" cy="5191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8" y="305229"/>
            <a:ext cx="760391" cy="79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METODIST\Downloads\Н. Н. Шамахова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" y="2113490"/>
            <a:ext cx="228473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3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1" y="263001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2647757" y="1316105"/>
            <a:ext cx="3247159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800" b="1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ПРОБЛЕМА</a:t>
            </a:r>
            <a:endParaRPr lang="ru-RU" sz="18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359F8F-5840-414C-B1A5-176831A78C03}"/>
              </a:ext>
            </a:extLst>
          </p:cNvPr>
          <p:cNvSpPr txBox="1"/>
          <p:nvPr/>
        </p:nvSpPr>
        <p:spPr>
          <a:xfrm>
            <a:off x="3216405" y="2026308"/>
            <a:ext cx="53570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числа многоквартирных домов, в которых около 25 процентов квартир заселены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сиротами. Массовое заселение в одни и те же дома выпускников учреждений для детей-сирот увеличивает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асоциального поведения указанной категории граждан, что негативно влияет на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социализации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 асоциального поведения выпускников, включая порчу общедомового имущества, конфликты с соседями, жалобы со стороны жильцов и застройщиков в правоохранительные органы.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0" y="444897"/>
            <a:ext cx="1972957" cy="519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4" y="369907"/>
            <a:ext cx="698802" cy="73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METODIST\Downloads\wre8zQWXrN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1786725"/>
            <a:ext cx="2616712" cy="26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3960" y="2264402"/>
            <a:ext cx="1817204" cy="303144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задачи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446" y="1819376"/>
            <a:ext cx="1817204" cy="303144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359F8F-5840-414C-B1A5-176831A78C03}"/>
              </a:ext>
            </a:extLst>
          </p:cNvPr>
          <p:cNvSpPr txBox="1"/>
          <p:nvPr/>
        </p:nvSpPr>
        <p:spPr>
          <a:xfrm>
            <a:off x="393960" y="1776079"/>
            <a:ext cx="190017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4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ц</a:t>
            </a:r>
            <a:r>
              <a:rPr lang="ru-RU" sz="14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ели проекта</a:t>
            </a:r>
            <a:endParaRPr lang="ru-RU" sz="1400" b="1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CEBFBC-2B31-3415-0B7A-92E95AF80FAE}"/>
              </a:ext>
            </a:extLst>
          </p:cNvPr>
          <p:cNvSpPr txBox="1"/>
          <p:nvPr/>
        </p:nvSpPr>
        <p:spPr>
          <a:xfrm>
            <a:off x="2579367" y="2261395"/>
            <a:ext cx="5389319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</a:rPr>
              <a:t>Разработать комплекс мер по социальной адаптации лиц из числа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</a:rPr>
              <a:t>детей-сирот 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</a:rPr>
              <a:t>и детей, оставшихся без попечения родителей, вышедших в самостоятельную жизнь.</a:t>
            </a:r>
          </a:p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</a:rPr>
              <a:t>Организовать 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</a:rPr>
              <a:t>межведомственное взаимодействие в решении вопросов социальной адаптации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</a:rPr>
              <a:t>выпускников разных форм попечения, массово 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</a:rPr>
              <a:t>проживающих в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</a:rPr>
              <a:t>многоквартирных домах.</a:t>
            </a:r>
          </a:p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</a:rPr>
              <a:t>Создать организационно-управленческую 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</a:rPr>
              <a:t>структуру в форме Совета дома из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</a:rPr>
              <a:t>выпускников разных форм попечения, с </a:t>
            </a: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</a:rPr>
              <a:t>привлечением к сотрудничеству социализированных граждан из числа 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pitchFamily="34" charset="0"/>
              </a:rPr>
              <a:t>жителей микрорайона и соседей по месту проживания участников целевой группы.</a:t>
            </a:r>
            <a:endParaRPr lang="ru-RU" altLang="ru-RU" sz="1100" b="1" dirty="0">
              <a:solidFill>
                <a:srgbClr val="002060"/>
              </a:solidFill>
              <a:latin typeface="Arial" pitchFamily="34" charset="0"/>
            </a:endParaRPr>
          </a:p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endParaRPr lang="ru-RU" altLang="ru-RU" sz="1100" b="1" dirty="0">
              <a:solidFill>
                <a:srgbClr val="002060"/>
              </a:solidFill>
              <a:latin typeface="Arial" pitchFamily="34" charset="0"/>
            </a:endParaRPr>
          </a:p>
          <a:p>
            <a:pPr marL="171450" indent="-171450">
              <a:lnSpc>
                <a:spcPct val="120000"/>
              </a:lnSpc>
              <a:buClr>
                <a:srgbClr val="115FAD"/>
              </a:buClr>
              <a:buSzPct val="200000"/>
              <a:buFont typeface="Verdana" panose="020B0604030504040204" pitchFamily="34" charset="0"/>
              <a:buChar char="·"/>
            </a:pPr>
            <a:endParaRPr lang="ru-RU" sz="1100" dirty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buClr>
                <a:srgbClr val="115FAD"/>
              </a:buClr>
              <a:buSzPct val="200000"/>
            </a:pPr>
            <a:endParaRPr lang="ru-RU" sz="1100" dirty="0">
              <a:solidFill>
                <a:srgbClr val="4F4F4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39E0B6-EC8E-4D3C-A492-FF48EEBB2EC1}"/>
              </a:ext>
            </a:extLst>
          </p:cNvPr>
          <p:cNvSpPr txBox="1"/>
          <p:nvPr/>
        </p:nvSpPr>
        <p:spPr>
          <a:xfrm>
            <a:off x="418410" y="3165398"/>
            <a:ext cx="2095932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ЗАДАЧИ </a:t>
            </a:r>
            <a:r>
              <a:rPr lang="ru-RU" sz="1400" b="1" dirty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0" y="444897"/>
            <a:ext cx="1972957" cy="51919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5229"/>
            <a:ext cx="760391" cy="79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 rot="10800000" flipV="1">
            <a:off x="493456" y="1113980"/>
            <a:ext cx="1715070" cy="5488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FFFFFF"/>
                </a:solidFill>
                <a:latin typeface="+mn-lt"/>
                <a:ea typeface="Montserrat SemiBold" charset="-52"/>
                <a:cs typeface="Montserrat SemiBold" charset="-52"/>
                <a:sym typeface="Montserrat SemiBold" charset="-52"/>
              </a:rPr>
              <a:t>целевая </a:t>
            </a:r>
            <a:r>
              <a:rPr lang="ru-RU" altLang="ru-RU" sz="1400" b="1" dirty="0">
                <a:solidFill>
                  <a:srgbClr val="FFFFFF"/>
                </a:solidFill>
                <a:latin typeface="+mn-lt"/>
                <a:ea typeface="Montserrat SemiBold" charset="-52"/>
                <a:cs typeface="Montserrat SemiBold" charset="-52"/>
                <a:sym typeface="Montserrat SemiBold" charset="-52"/>
              </a:rPr>
              <a:t>аудитория</a:t>
            </a:r>
            <a:endParaRPr lang="ru-RU" alt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4244" y="1113980"/>
            <a:ext cx="61677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400"/>
              <a:defRPr/>
            </a:pPr>
            <a:r>
              <a:rPr lang="ru-RU" sz="1100" b="1" kern="0" dirty="0">
                <a:solidFill>
                  <a:srgbClr val="002060"/>
                </a:solidFill>
                <a:latin typeface="Arial"/>
                <a:ea typeface="Montserrat SemiBold"/>
                <a:cs typeface="Microsoft New Tai Lue" panose="020B0502040204020203" pitchFamily="34" charset="0"/>
                <a:sym typeface="Montserrat SemiBold"/>
              </a:rPr>
              <a:t>л</a:t>
            </a:r>
            <a:r>
              <a:rPr lang="ru-RU" sz="1100" b="1" kern="0" dirty="0" smtClean="0">
                <a:solidFill>
                  <a:srgbClr val="002060"/>
                </a:solidFill>
                <a:latin typeface="Arial"/>
                <a:ea typeface="Montserrat SemiBold"/>
                <a:cs typeface="Microsoft New Tai Lue" panose="020B0502040204020203" pitchFamily="34" charset="0"/>
                <a:sym typeface="Montserrat SemiBold"/>
              </a:rPr>
              <a:t>ица из числа детей-сирот и детей, оставшихся без попечения родителей, получивших жилое помещение в многоквартирном доме</a:t>
            </a:r>
            <a:endParaRPr lang="ru-RU" sz="1100" b="1" kern="0" dirty="0">
              <a:solidFill>
                <a:srgbClr val="002060"/>
              </a:solidFill>
              <a:latin typeface="Arial"/>
              <a:ea typeface="Montserrat SemiBold"/>
              <a:cs typeface="Microsoft New Tai Lue" panose="020B0502040204020203" pitchFamily="34" charset="0"/>
              <a:sym typeface="Montserrat Semi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3710" y="1622920"/>
            <a:ext cx="59688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2060"/>
                </a:solidFill>
                <a:latin typeface="Arial" pitchFamily="34" charset="0"/>
              </a:rPr>
              <a:t>организация деятельности по успешной социализации и интеграции в общество лиц из числа детей -сирот и детей, оставшихся без попечения родителей, массово проживающих в многоквартирном доме.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6"/>
          <a:stretch/>
        </p:blipFill>
        <p:spPr>
          <a:xfrm>
            <a:off x="117292" y="3025071"/>
            <a:ext cx="2418876" cy="148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1866885" y="1100338"/>
            <a:ext cx="5283284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НАПРАВЛЕНИЯ РЕАЛИЗАЦИИ </a:t>
            </a:r>
            <a:r>
              <a:rPr lang="ru-RU" sz="1800" b="1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0" y="444897"/>
            <a:ext cx="1972957" cy="5191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0CEBFBC-2B31-3415-0B7A-92E95AF80FAE}"/>
              </a:ext>
            </a:extLst>
          </p:cNvPr>
          <p:cNvSpPr txBox="1"/>
          <p:nvPr/>
        </p:nvSpPr>
        <p:spPr>
          <a:xfrm>
            <a:off x="6550572" y="1489034"/>
            <a:ext cx="2479182" cy="737766"/>
          </a:xfrm>
          <a:prstGeom prst="rect">
            <a:avLst/>
          </a:prstGeom>
          <a:noFill/>
          <a:ln>
            <a:solidFill>
              <a:srgbClr val="5D317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altLang="ru-RU" sz="1200" b="1" dirty="0" smtClean="0">
                <a:solidFill>
                  <a:srgbClr val="5D31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Мероприятия, обеспечивающие </a:t>
            </a:r>
          </a:p>
          <a:p>
            <a:pPr algn="ctr"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altLang="ru-RU" sz="1200" b="1" dirty="0" smtClean="0">
                <a:solidFill>
                  <a:srgbClr val="5D317D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организацию проектной деятельности</a:t>
            </a:r>
            <a:endParaRPr lang="ru-RU" sz="1200" b="1" dirty="0">
              <a:solidFill>
                <a:srgbClr val="5D317D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0CEBFBC-2B31-3415-0B7A-92E95AF80FAE}"/>
              </a:ext>
            </a:extLst>
          </p:cNvPr>
          <p:cNvSpPr txBox="1"/>
          <p:nvPr/>
        </p:nvSpPr>
        <p:spPr>
          <a:xfrm>
            <a:off x="143776" y="3084616"/>
            <a:ext cx="3257305" cy="1845762"/>
          </a:xfrm>
          <a:prstGeom prst="rect">
            <a:avLst/>
          </a:prstGeom>
          <a:noFill/>
          <a:ln>
            <a:solidFill>
              <a:srgbClr val="5D317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200" b="1" dirty="0" smtClean="0">
                <a:solidFill>
                  <a:srgbClr val="5D31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Мероприятия, направленные: </a:t>
            </a:r>
            <a:r>
              <a:rPr lang="ru-RU" sz="1200" b="1" dirty="0">
                <a:solidFill>
                  <a:srgbClr val="5D317D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включение выпускников организаций для детей-сирот в принятие решений, касающихся организации их жизни, в том числе в местах их компактного проживания; на активное использование потенциала выпускников в решении вопросов социальной адаптации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84" y="365759"/>
            <a:ext cx="702751" cy="73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0CEBFBC-2B31-3415-0B7A-92E95AF80FAE}"/>
              </a:ext>
            </a:extLst>
          </p:cNvPr>
          <p:cNvSpPr txBox="1"/>
          <p:nvPr/>
        </p:nvSpPr>
        <p:spPr>
          <a:xfrm>
            <a:off x="271301" y="1489034"/>
            <a:ext cx="3002253" cy="1421928"/>
          </a:xfrm>
          <a:prstGeom prst="rect">
            <a:avLst/>
          </a:prstGeom>
          <a:noFill/>
          <a:ln>
            <a:solidFill>
              <a:srgbClr val="5D317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rgbClr val="115FAD"/>
              </a:buClr>
              <a:buSzPct val="200000"/>
            </a:pPr>
            <a:r>
              <a:rPr lang="ru-RU" sz="1200" b="1" dirty="0" smtClean="0">
                <a:solidFill>
                  <a:srgbClr val="5D31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способствующие </a:t>
            </a:r>
            <a:r>
              <a:rPr lang="ru-RU" sz="1200" b="1" dirty="0">
                <a:solidFill>
                  <a:srgbClr val="5D31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значимых социальных контактов, повышению гражданской ответственности и правовой культуры, организации продуктивной социально значимой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37989" y="1489034"/>
            <a:ext cx="3068831" cy="461665"/>
          </a:xfrm>
          <a:prstGeom prst="rect">
            <a:avLst/>
          </a:prstGeom>
          <a:ln>
            <a:solidFill>
              <a:srgbClr val="5D31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D31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по трансляции успешного опыта реализации проекта</a:t>
            </a:r>
            <a:endParaRPr lang="ru-RU" sz="1200" dirty="0">
              <a:solidFill>
                <a:srgbClr val="5D317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80" y="2327699"/>
            <a:ext cx="2098562" cy="15739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10" y="2327699"/>
            <a:ext cx="2179705" cy="128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ETODIST\Downloads\jvlR-DJA0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7"/>
          <a:stretch/>
        </p:blipFill>
        <p:spPr bwMode="auto">
          <a:xfrm>
            <a:off x="5448235" y="3477626"/>
            <a:ext cx="1850331" cy="14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6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5637" y="1515336"/>
            <a:ext cx="2054243" cy="1560678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649806" y="1453953"/>
            <a:ext cx="2223261" cy="1622061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38415" y="1378280"/>
            <a:ext cx="1941715" cy="2006866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1861559" y="1065258"/>
            <a:ext cx="5348409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ДЕЯТЕЛЬНОСТЬ В РАМКАХ </a:t>
            </a:r>
            <a:r>
              <a:rPr lang="ru-RU" sz="1800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ПРОЕКТА</a:t>
            </a:r>
            <a:endParaRPr lang="ru-RU" sz="18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E0009B-483C-34D1-BE78-676798BC4852}"/>
              </a:ext>
            </a:extLst>
          </p:cNvPr>
          <p:cNvSpPr txBox="1"/>
          <p:nvPr/>
        </p:nvSpPr>
        <p:spPr>
          <a:xfrm>
            <a:off x="1465252" y="297751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77CB79-E5E3-028F-CB62-E660F5D50B76}"/>
              </a:ext>
            </a:extLst>
          </p:cNvPr>
          <p:cNvSpPr txBox="1"/>
          <p:nvPr/>
        </p:nvSpPr>
        <p:spPr>
          <a:xfrm>
            <a:off x="228596" y="1453954"/>
            <a:ext cx="2002340" cy="1274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«Мобильная бригада» - </a:t>
            </a:r>
            <a:r>
              <a:rPr lang="ru-RU" sz="11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выезды, с целью контроля проживания выпускников, выявления проблем </a:t>
            </a:r>
            <a:endParaRPr lang="ru-RU" sz="1100" b="1" dirty="0">
              <a:solidFill>
                <a:schemeClr val="bg1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B9C109-D6C2-DC37-AB3B-40BF421ED2F5}"/>
              </a:ext>
            </a:extLst>
          </p:cNvPr>
          <p:cNvSpPr txBox="1"/>
          <p:nvPr/>
        </p:nvSpPr>
        <p:spPr>
          <a:xfrm>
            <a:off x="7095624" y="1378280"/>
            <a:ext cx="1827296" cy="215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«Вопрос-ответ»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Он-</a:t>
            </a:r>
            <a:r>
              <a:rPr lang="ru-RU" sz="1100" b="1" dirty="0" err="1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лайн</a:t>
            </a:r>
            <a:r>
              <a:rPr lang="ru-RU" sz="11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консультации. </a:t>
            </a:r>
            <a:r>
              <a:rPr lang="ru-RU" sz="1100" b="1" dirty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Разработка памяток, буклетов, направленных на успешную </a:t>
            </a:r>
            <a:r>
              <a:rPr lang="ru-RU" sz="11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социализацию выпускников</a:t>
            </a:r>
            <a:endParaRPr lang="ru-RU" sz="1100" b="1" dirty="0">
              <a:solidFill>
                <a:schemeClr val="bg1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sz="1400" b="1" dirty="0" smtClean="0">
              <a:solidFill>
                <a:schemeClr val="bg1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8F2FC2-0057-B94E-3D14-1C045E7BA377}"/>
              </a:ext>
            </a:extLst>
          </p:cNvPr>
          <p:cNvSpPr txBox="1"/>
          <p:nvPr/>
        </p:nvSpPr>
        <p:spPr>
          <a:xfrm>
            <a:off x="4649806" y="1477613"/>
            <a:ext cx="2223261" cy="1044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«Совет дома» – </a:t>
            </a:r>
            <a:r>
              <a:rPr lang="ru-RU" sz="11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включение </a:t>
            </a:r>
            <a:r>
              <a:rPr lang="ru-RU" sz="11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успешных выпускников </a:t>
            </a:r>
            <a:r>
              <a:rPr lang="ru-RU" sz="11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в решение социально-бытовых и управленческих вопросов </a:t>
            </a:r>
            <a:endParaRPr lang="ru-RU" sz="1100" b="1" dirty="0">
              <a:solidFill>
                <a:schemeClr val="bg1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0" y="444897"/>
            <a:ext cx="1972957" cy="51919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4" y="305229"/>
            <a:ext cx="760391" cy="79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>
          <a:xfrm>
            <a:off x="228596" y="3385147"/>
            <a:ext cx="2153030" cy="13806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61" y="3403782"/>
            <a:ext cx="1866450" cy="1399838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6"/>
          <a:stretch>
            <a:fillRect/>
          </a:stretch>
        </p:blipFill>
        <p:spPr>
          <a:xfrm>
            <a:off x="7038413" y="3422419"/>
            <a:ext cx="1941715" cy="136256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285266" y="1462437"/>
            <a:ext cx="2223261" cy="1613578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«Умею сам – научу другого» </a:t>
            </a:r>
            <a:r>
              <a:rPr lang="ru-RU" sz="1100" b="1" dirty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- мастер-классы, обучающие занятия для выпускников по ведению домашнего хозяйства, кулинарии, проведению косметического </a:t>
            </a:r>
            <a:r>
              <a:rPr lang="ru-RU" sz="1100" b="1" dirty="0" smtClean="0">
                <a:solidFill>
                  <a:schemeClr val="bg1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ремонта</a:t>
            </a:r>
            <a:endParaRPr lang="ru-RU" b="1" dirty="0">
              <a:solidFill>
                <a:schemeClr val="bg1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C:\Users\METODIST\Downloads\2023-09-21_15-06-27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4339" r="9009"/>
          <a:stretch/>
        </p:blipFill>
        <p:spPr bwMode="auto">
          <a:xfrm>
            <a:off x="2610768" y="3385146"/>
            <a:ext cx="2106273" cy="138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331651" y="314684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82" y="186971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70833" y="811701"/>
            <a:ext cx="5996793" cy="408476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0" y="99120"/>
            <a:ext cx="678544" cy="71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9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242"/>
          <p:cNvGrpSpPr/>
          <p:nvPr/>
        </p:nvGrpSpPr>
        <p:grpSpPr>
          <a:xfrm>
            <a:off x="4465294" y="24141"/>
            <a:ext cx="4427229" cy="3682405"/>
            <a:chOff x="0" y="0"/>
            <a:chExt cx="5900826" cy="5630621"/>
          </a:xfrm>
        </p:grpSpPr>
        <p:sp>
          <p:nvSpPr>
            <p:cNvPr id="3" name="Shape 1126"/>
            <p:cNvSpPr/>
            <p:nvPr/>
          </p:nvSpPr>
          <p:spPr>
            <a:xfrm>
              <a:off x="2131949" y="2184019"/>
              <a:ext cx="1679702" cy="1679702"/>
            </a:xfrm>
            <a:custGeom>
              <a:avLst/>
              <a:gdLst/>
              <a:ahLst/>
              <a:cxnLst/>
              <a:rect l="0" t="0" r="0" b="0"/>
              <a:pathLst>
                <a:path w="1679702" h="1679702">
                  <a:moveTo>
                    <a:pt x="839851" y="0"/>
                  </a:moveTo>
                  <a:cubicBezTo>
                    <a:pt x="1303655" y="0"/>
                    <a:pt x="1679702" y="376047"/>
                    <a:pt x="1679702" y="839851"/>
                  </a:cubicBezTo>
                  <a:cubicBezTo>
                    <a:pt x="1679702" y="1303655"/>
                    <a:pt x="1303655" y="1679702"/>
                    <a:pt x="839851" y="1679702"/>
                  </a:cubicBezTo>
                  <a:cubicBezTo>
                    <a:pt x="376047" y="1679702"/>
                    <a:pt x="0" y="1303655"/>
                    <a:pt x="0" y="839851"/>
                  </a:cubicBezTo>
                  <a:cubicBezTo>
                    <a:pt x="0" y="376047"/>
                    <a:pt x="376047" y="0"/>
                    <a:pt x="8398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BBB5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4" name="Shape 1127"/>
            <p:cNvSpPr/>
            <p:nvPr/>
          </p:nvSpPr>
          <p:spPr>
            <a:xfrm>
              <a:off x="2131949" y="2184019"/>
              <a:ext cx="1679702" cy="1679702"/>
            </a:xfrm>
            <a:custGeom>
              <a:avLst/>
              <a:gdLst/>
              <a:ahLst/>
              <a:cxnLst/>
              <a:rect l="0" t="0" r="0" b="0"/>
              <a:pathLst>
                <a:path w="1679702" h="1679702">
                  <a:moveTo>
                    <a:pt x="0" y="839851"/>
                  </a:moveTo>
                  <a:cubicBezTo>
                    <a:pt x="0" y="376047"/>
                    <a:pt x="376047" y="0"/>
                    <a:pt x="839851" y="0"/>
                  </a:cubicBezTo>
                  <a:cubicBezTo>
                    <a:pt x="1303655" y="0"/>
                    <a:pt x="1679702" y="376047"/>
                    <a:pt x="1679702" y="839851"/>
                  </a:cubicBezTo>
                  <a:cubicBezTo>
                    <a:pt x="1679702" y="1303655"/>
                    <a:pt x="1303655" y="1679702"/>
                    <a:pt x="839851" y="1679702"/>
                  </a:cubicBezTo>
                  <a:cubicBezTo>
                    <a:pt x="376047" y="1679702"/>
                    <a:pt x="0" y="1303655"/>
                    <a:pt x="0" y="839851"/>
                  </a:cubicBezTo>
                  <a:close/>
                </a:path>
              </a:pathLst>
            </a:custGeom>
            <a:ln w="25400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5" name="Rectangle 1128"/>
            <p:cNvSpPr/>
            <p:nvPr/>
          </p:nvSpPr>
          <p:spPr>
            <a:xfrm>
              <a:off x="2417953" y="2818765"/>
              <a:ext cx="1536069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1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1129"/>
            <p:cNvSpPr/>
            <p:nvPr/>
          </p:nvSpPr>
          <p:spPr>
            <a:xfrm>
              <a:off x="2441480" y="2771368"/>
              <a:ext cx="1314204" cy="274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12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Результаты практики</a:t>
              </a:r>
              <a:endParaRPr lang="ru-RU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1130"/>
            <p:cNvSpPr/>
            <p:nvPr/>
          </p:nvSpPr>
          <p:spPr>
            <a:xfrm>
              <a:off x="3466465" y="3041269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12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Shape 1132"/>
            <p:cNvSpPr/>
            <p:nvPr/>
          </p:nvSpPr>
          <p:spPr>
            <a:xfrm>
              <a:off x="2971800" y="1679702"/>
              <a:ext cx="0" cy="504317"/>
            </a:xfrm>
            <a:custGeom>
              <a:avLst/>
              <a:gdLst/>
              <a:ahLst/>
              <a:cxnLst/>
              <a:rect l="0" t="0" r="0" b="0"/>
              <a:pathLst>
                <a:path h="504317">
                  <a:moveTo>
                    <a:pt x="0" y="504317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4BACC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9" name="Shape 1133"/>
            <p:cNvSpPr/>
            <p:nvPr/>
          </p:nvSpPr>
          <p:spPr>
            <a:xfrm>
              <a:off x="2084832" y="0"/>
              <a:ext cx="1773936" cy="1679702"/>
            </a:xfrm>
            <a:custGeom>
              <a:avLst/>
              <a:gdLst/>
              <a:ahLst/>
              <a:cxnLst/>
              <a:rect l="0" t="0" r="0" b="0"/>
              <a:pathLst>
                <a:path w="1773936" h="1679702">
                  <a:moveTo>
                    <a:pt x="886968" y="0"/>
                  </a:moveTo>
                  <a:cubicBezTo>
                    <a:pt x="1376807" y="0"/>
                    <a:pt x="1773936" y="376047"/>
                    <a:pt x="1773936" y="839851"/>
                  </a:cubicBezTo>
                  <a:cubicBezTo>
                    <a:pt x="1773936" y="1303655"/>
                    <a:pt x="1376807" y="1679702"/>
                    <a:pt x="886968" y="1679702"/>
                  </a:cubicBezTo>
                  <a:cubicBezTo>
                    <a:pt x="397129" y="1679702"/>
                    <a:pt x="0" y="1303655"/>
                    <a:pt x="0" y="839851"/>
                  </a:cubicBezTo>
                  <a:cubicBezTo>
                    <a:pt x="0" y="376047"/>
                    <a:pt x="397129" y="0"/>
                    <a:pt x="886968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064A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10" name="Shape 1134"/>
            <p:cNvSpPr/>
            <p:nvPr/>
          </p:nvSpPr>
          <p:spPr>
            <a:xfrm>
              <a:off x="2084832" y="0"/>
              <a:ext cx="1773936" cy="1679702"/>
            </a:xfrm>
            <a:custGeom>
              <a:avLst/>
              <a:gdLst/>
              <a:ahLst/>
              <a:cxnLst/>
              <a:rect l="0" t="0" r="0" b="0"/>
              <a:pathLst>
                <a:path w="1773936" h="1679702">
                  <a:moveTo>
                    <a:pt x="0" y="839851"/>
                  </a:moveTo>
                  <a:cubicBezTo>
                    <a:pt x="0" y="376047"/>
                    <a:pt x="397129" y="0"/>
                    <a:pt x="886968" y="0"/>
                  </a:cubicBezTo>
                  <a:cubicBezTo>
                    <a:pt x="1376807" y="0"/>
                    <a:pt x="1773936" y="376047"/>
                    <a:pt x="1773936" y="839851"/>
                  </a:cubicBezTo>
                  <a:cubicBezTo>
                    <a:pt x="1773936" y="1303655"/>
                    <a:pt x="1376807" y="1679702"/>
                    <a:pt x="886968" y="1679702"/>
                  </a:cubicBezTo>
                  <a:cubicBezTo>
                    <a:pt x="397129" y="1679702"/>
                    <a:pt x="0" y="1303655"/>
                    <a:pt x="0" y="839851"/>
                  </a:cubicBezTo>
                  <a:close/>
                </a:path>
              </a:pathLst>
            </a:custGeom>
            <a:ln w="25400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11" name="Rectangle 1135"/>
            <p:cNvSpPr/>
            <p:nvPr/>
          </p:nvSpPr>
          <p:spPr>
            <a:xfrm>
              <a:off x="2604516" y="517398"/>
              <a:ext cx="102217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Улучшение </a:t>
              </a:r>
              <a:endParaRPr lang="ru-RU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36"/>
            <p:cNvSpPr/>
            <p:nvPr/>
          </p:nvSpPr>
          <p:spPr>
            <a:xfrm>
              <a:off x="2686812" y="685038"/>
              <a:ext cx="805904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качества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137"/>
            <p:cNvSpPr/>
            <p:nvPr/>
          </p:nvSpPr>
          <p:spPr>
            <a:xfrm>
              <a:off x="2377440" y="852678"/>
              <a:ext cx="1581403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постинтернатного</a:t>
              </a:r>
              <a:endParaRPr lang="ru-RU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138"/>
            <p:cNvSpPr/>
            <p:nvPr/>
          </p:nvSpPr>
          <p:spPr>
            <a:xfrm>
              <a:off x="3567684" y="852678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139"/>
            <p:cNvSpPr/>
            <p:nvPr/>
          </p:nvSpPr>
          <p:spPr>
            <a:xfrm>
              <a:off x="2438400" y="1020318"/>
              <a:ext cx="1465261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сопровождения </a:t>
              </a:r>
              <a:endParaRPr lang="ru-RU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140"/>
            <p:cNvSpPr/>
            <p:nvPr/>
          </p:nvSpPr>
          <p:spPr>
            <a:xfrm>
              <a:off x="3538728" y="1020318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Shape 1142"/>
            <p:cNvSpPr/>
            <p:nvPr/>
          </p:nvSpPr>
          <p:spPr>
            <a:xfrm>
              <a:off x="3770503" y="2608580"/>
              <a:ext cx="479679" cy="155829"/>
            </a:xfrm>
            <a:custGeom>
              <a:avLst/>
              <a:gdLst/>
              <a:ahLst/>
              <a:cxnLst/>
              <a:rect l="0" t="0" r="0" b="0"/>
              <a:pathLst>
                <a:path w="479679" h="155829">
                  <a:moveTo>
                    <a:pt x="0" y="155829"/>
                  </a:moveTo>
                  <a:lnTo>
                    <a:pt x="479679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4BACC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18" name="Shape 1143"/>
            <p:cNvSpPr/>
            <p:nvPr/>
          </p:nvSpPr>
          <p:spPr>
            <a:xfrm>
              <a:off x="4209034" y="1509142"/>
              <a:ext cx="1679703" cy="1679702"/>
            </a:xfrm>
            <a:custGeom>
              <a:avLst/>
              <a:gdLst/>
              <a:ahLst/>
              <a:cxnLst/>
              <a:rect l="0" t="0" r="0" b="0"/>
              <a:pathLst>
                <a:path w="1679703" h="1679702">
                  <a:moveTo>
                    <a:pt x="839851" y="0"/>
                  </a:moveTo>
                  <a:cubicBezTo>
                    <a:pt x="1303655" y="0"/>
                    <a:pt x="1679703" y="376047"/>
                    <a:pt x="1679703" y="839851"/>
                  </a:cubicBezTo>
                  <a:cubicBezTo>
                    <a:pt x="1679703" y="1303655"/>
                    <a:pt x="1303655" y="1679702"/>
                    <a:pt x="839851" y="1679702"/>
                  </a:cubicBezTo>
                  <a:cubicBezTo>
                    <a:pt x="376047" y="1679702"/>
                    <a:pt x="0" y="1303655"/>
                    <a:pt x="0" y="839851"/>
                  </a:cubicBezTo>
                  <a:cubicBezTo>
                    <a:pt x="0" y="376047"/>
                    <a:pt x="376047" y="0"/>
                    <a:pt x="839851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85D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19" name="Shape 1144"/>
            <p:cNvSpPr/>
            <p:nvPr/>
          </p:nvSpPr>
          <p:spPr>
            <a:xfrm>
              <a:off x="4209034" y="1509141"/>
              <a:ext cx="1679703" cy="1679702"/>
            </a:xfrm>
            <a:custGeom>
              <a:avLst/>
              <a:gdLst/>
              <a:ahLst/>
              <a:cxnLst/>
              <a:rect l="0" t="0" r="0" b="0"/>
              <a:pathLst>
                <a:path w="1679703" h="1679702">
                  <a:moveTo>
                    <a:pt x="0" y="839851"/>
                  </a:moveTo>
                  <a:cubicBezTo>
                    <a:pt x="0" y="376047"/>
                    <a:pt x="376047" y="0"/>
                    <a:pt x="839851" y="0"/>
                  </a:cubicBezTo>
                  <a:cubicBezTo>
                    <a:pt x="1303655" y="0"/>
                    <a:pt x="1679703" y="376047"/>
                    <a:pt x="1679703" y="839851"/>
                  </a:cubicBezTo>
                  <a:cubicBezTo>
                    <a:pt x="1679703" y="1303655"/>
                    <a:pt x="1303655" y="1679702"/>
                    <a:pt x="839851" y="1679702"/>
                  </a:cubicBezTo>
                  <a:cubicBezTo>
                    <a:pt x="376047" y="1679702"/>
                    <a:pt x="0" y="1303655"/>
                    <a:pt x="0" y="839851"/>
                  </a:cubicBezTo>
                  <a:close/>
                </a:path>
              </a:pathLst>
            </a:custGeom>
            <a:ln w="25400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20" name="Rectangle 1145"/>
            <p:cNvSpPr/>
            <p:nvPr/>
          </p:nvSpPr>
          <p:spPr>
            <a:xfrm>
              <a:off x="4562856" y="2026793"/>
              <a:ext cx="1337970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Профилактика </a:t>
              </a:r>
              <a:endParaRPr lang="ru-RU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146"/>
            <p:cNvSpPr/>
            <p:nvPr/>
          </p:nvSpPr>
          <p:spPr>
            <a:xfrm>
              <a:off x="4649724" y="2194586"/>
              <a:ext cx="1107287" cy="2068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социальной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1147"/>
            <p:cNvSpPr/>
            <p:nvPr/>
          </p:nvSpPr>
          <p:spPr>
            <a:xfrm>
              <a:off x="4581144" y="2362454"/>
              <a:ext cx="124574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дезадаптации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1148"/>
            <p:cNvSpPr/>
            <p:nvPr/>
          </p:nvSpPr>
          <p:spPr>
            <a:xfrm>
              <a:off x="5518658" y="2362454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1149"/>
            <p:cNvSpPr/>
            <p:nvPr/>
          </p:nvSpPr>
          <p:spPr>
            <a:xfrm>
              <a:off x="4614672" y="2530094"/>
              <a:ext cx="1157574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выпускников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1150"/>
            <p:cNvSpPr/>
            <p:nvPr/>
          </p:nvSpPr>
          <p:spPr>
            <a:xfrm>
              <a:off x="5485130" y="2530094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Shape 1152"/>
            <p:cNvSpPr/>
            <p:nvPr/>
          </p:nvSpPr>
          <p:spPr>
            <a:xfrm>
              <a:off x="3465449" y="3703320"/>
              <a:ext cx="280543" cy="386207"/>
            </a:xfrm>
            <a:custGeom>
              <a:avLst/>
              <a:gdLst/>
              <a:ahLst/>
              <a:cxnLst/>
              <a:rect l="0" t="0" r="0" b="0"/>
              <a:pathLst>
                <a:path w="280543" h="386207">
                  <a:moveTo>
                    <a:pt x="0" y="0"/>
                  </a:moveTo>
                  <a:lnTo>
                    <a:pt x="280543" y="386207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4BACC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27" name="Shape 1153"/>
            <p:cNvSpPr/>
            <p:nvPr/>
          </p:nvSpPr>
          <p:spPr>
            <a:xfrm>
              <a:off x="3329432" y="3950970"/>
              <a:ext cx="1852168" cy="1679651"/>
            </a:xfrm>
            <a:custGeom>
              <a:avLst/>
              <a:gdLst/>
              <a:ahLst/>
              <a:cxnLst/>
              <a:rect l="0" t="0" r="0" b="0"/>
              <a:pathLst>
                <a:path w="1852168" h="1679651">
                  <a:moveTo>
                    <a:pt x="926084" y="0"/>
                  </a:moveTo>
                  <a:cubicBezTo>
                    <a:pt x="1437513" y="0"/>
                    <a:pt x="1852168" y="376047"/>
                    <a:pt x="1852168" y="839851"/>
                  </a:cubicBezTo>
                  <a:cubicBezTo>
                    <a:pt x="1852168" y="1303643"/>
                    <a:pt x="1437513" y="1679651"/>
                    <a:pt x="926084" y="1679651"/>
                  </a:cubicBezTo>
                  <a:cubicBezTo>
                    <a:pt x="414655" y="1679651"/>
                    <a:pt x="0" y="1303643"/>
                    <a:pt x="0" y="839851"/>
                  </a:cubicBezTo>
                  <a:cubicBezTo>
                    <a:pt x="0" y="376047"/>
                    <a:pt x="414655" y="0"/>
                    <a:pt x="92608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76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28" name="Shape 1154"/>
            <p:cNvSpPr/>
            <p:nvPr/>
          </p:nvSpPr>
          <p:spPr>
            <a:xfrm>
              <a:off x="3329432" y="3950970"/>
              <a:ext cx="1852168" cy="1679651"/>
            </a:xfrm>
            <a:custGeom>
              <a:avLst/>
              <a:gdLst/>
              <a:ahLst/>
              <a:cxnLst/>
              <a:rect l="0" t="0" r="0" b="0"/>
              <a:pathLst>
                <a:path w="1852168" h="1679651">
                  <a:moveTo>
                    <a:pt x="0" y="839851"/>
                  </a:moveTo>
                  <a:cubicBezTo>
                    <a:pt x="0" y="376047"/>
                    <a:pt x="414655" y="0"/>
                    <a:pt x="926084" y="0"/>
                  </a:cubicBezTo>
                  <a:cubicBezTo>
                    <a:pt x="1437513" y="0"/>
                    <a:pt x="1852168" y="376047"/>
                    <a:pt x="1852168" y="839851"/>
                  </a:cubicBezTo>
                  <a:cubicBezTo>
                    <a:pt x="1852168" y="1303643"/>
                    <a:pt x="1437513" y="1679651"/>
                    <a:pt x="926084" y="1679651"/>
                  </a:cubicBezTo>
                  <a:cubicBezTo>
                    <a:pt x="414655" y="1679651"/>
                    <a:pt x="0" y="1303643"/>
                    <a:pt x="0" y="839851"/>
                  </a:cubicBezTo>
                  <a:close/>
                </a:path>
              </a:pathLst>
            </a:custGeom>
            <a:ln w="25400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29" name="Rectangle 1155"/>
            <p:cNvSpPr/>
            <p:nvPr/>
          </p:nvSpPr>
          <p:spPr>
            <a:xfrm>
              <a:off x="3862070" y="4385691"/>
              <a:ext cx="109291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Увеличение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1156"/>
            <p:cNvSpPr/>
            <p:nvPr/>
          </p:nvSpPr>
          <p:spPr>
            <a:xfrm>
              <a:off x="3836162" y="4553331"/>
              <a:ext cx="116142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численности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1157"/>
            <p:cNvSpPr/>
            <p:nvPr/>
          </p:nvSpPr>
          <p:spPr>
            <a:xfrm>
              <a:off x="3970274" y="4720971"/>
              <a:ext cx="807322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успешно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1158"/>
            <p:cNvSpPr/>
            <p:nvPr/>
          </p:nvSpPr>
          <p:spPr>
            <a:xfrm>
              <a:off x="3625850" y="4888611"/>
              <a:ext cx="1721261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адаптировавшихся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1159"/>
            <p:cNvSpPr/>
            <p:nvPr/>
          </p:nvSpPr>
          <p:spPr>
            <a:xfrm>
              <a:off x="3820922" y="5056226"/>
              <a:ext cx="1202775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выпускников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1160"/>
            <p:cNvSpPr/>
            <p:nvPr/>
          </p:nvSpPr>
          <p:spPr>
            <a:xfrm>
              <a:off x="4729226" y="5056226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Shape 1162"/>
            <p:cNvSpPr/>
            <p:nvPr/>
          </p:nvSpPr>
          <p:spPr>
            <a:xfrm>
              <a:off x="2209292" y="3703320"/>
              <a:ext cx="268859" cy="370078"/>
            </a:xfrm>
            <a:custGeom>
              <a:avLst/>
              <a:gdLst/>
              <a:ahLst/>
              <a:cxnLst/>
              <a:rect l="0" t="0" r="0" b="0"/>
              <a:pathLst>
                <a:path w="268859" h="370078">
                  <a:moveTo>
                    <a:pt x="268859" y="0"/>
                  </a:moveTo>
                  <a:lnTo>
                    <a:pt x="0" y="370078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4BACC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36" name="Shape 1163"/>
            <p:cNvSpPr/>
            <p:nvPr/>
          </p:nvSpPr>
          <p:spPr>
            <a:xfrm>
              <a:off x="685801" y="3950971"/>
              <a:ext cx="2004568" cy="1679650"/>
            </a:xfrm>
            <a:custGeom>
              <a:avLst/>
              <a:gdLst/>
              <a:ahLst/>
              <a:cxnLst/>
              <a:rect l="0" t="0" r="0" b="0"/>
              <a:pathLst>
                <a:path w="2004568" h="1679651">
                  <a:moveTo>
                    <a:pt x="1002284" y="0"/>
                  </a:moveTo>
                  <a:cubicBezTo>
                    <a:pt x="1555750" y="0"/>
                    <a:pt x="2004568" y="376047"/>
                    <a:pt x="2004568" y="839851"/>
                  </a:cubicBezTo>
                  <a:cubicBezTo>
                    <a:pt x="2004568" y="1303643"/>
                    <a:pt x="1555750" y="1679651"/>
                    <a:pt x="1002284" y="1679651"/>
                  </a:cubicBezTo>
                  <a:cubicBezTo>
                    <a:pt x="448691" y="1679651"/>
                    <a:pt x="0" y="1303643"/>
                    <a:pt x="0" y="839851"/>
                  </a:cubicBezTo>
                  <a:cubicBezTo>
                    <a:pt x="0" y="376047"/>
                    <a:pt x="448691" y="0"/>
                    <a:pt x="1002284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185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37" name="Shape 1164"/>
            <p:cNvSpPr/>
            <p:nvPr/>
          </p:nvSpPr>
          <p:spPr>
            <a:xfrm>
              <a:off x="685801" y="3950970"/>
              <a:ext cx="2004568" cy="1679651"/>
            </a:xfrm>
            <a:custGeom>
              <a:avLst/>
              <a:gdLst/>
              <a:ahLst/>
              <a:cxnLst/>
              <a:rect l="0" t="0" r="0" b="0"/>
              <a:pathLst>
                <a:path w="2004568" h="1679651">
                  <a:moveTo>
                    <a:pt x="0" y="839851"/>
                  </a:moveTo>
                  <a:cubicBezTo>
                    <a:pt x="0" y="376047"/>
                    <a:pt x="448691" y="0"/>
                    <a:pt x="1002284" y="0"/>
                  </a:cubicBezTo>
                  <a:cubicBezTo>
                    <a:pt x="1555750" y="0"/>
                    <a:pt x="2004568" y="376047"/>
                    <a:pt x="2004568" y="839851"/>
                  </a:cubicBezTo>
                  <a:cubicBezTo>
                    <a:pt x="2004568" y="1303643"/>
                    <a:pt x="1555750" y="1679651"/>
                    <a:pt x="1002284" y="1679651"/>
                  </a:cubicBezTo>
                  <a:cubicBezTo>
                    <a:pt x="448691" y="1679651"/>
                    <a:pt x="0" y="1303643"/>
                    <a:pt x="0" y="839851"/>
                  </a:cubicBezTo>
                  <a:close/>
                </a:path>
              </a:pathLst>
            </a:custGeom>
            <a:ln w="25400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38" name="Rectangle 1165"/>
            <p:cNvSpPr/>
            <p:nvPr/>
          </p:nvSpPr>
          <p:spPr>
            <a:xfrm>
              <a:off x="1011936" y="4469282"/>
              <a:ext cx="1843312" cy="20686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Наличие механизма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1166"/>
            <p:cNvSpPr/>
            <p:nvPr/>
          </p:nvSpPr>
          <p:spPr>
            <a:xfrm>
              <a:off x="1283208" y="4637151"/>
              <a:ext cx="1123319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устойчивого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1167"/>
            <p:cNvSpPr/>
            <p:nvPr/>
          </p:nvSpPr>
          <p:spPr>
            <a:xfrm>
              <a:off x="998220" y="4804791"/>
              <a:ext cx="1881184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межведомственного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1168"/>
            <p:cNvSpPr/>
            <p:nvPr/>
          </p:nvSpPr>
          <p:spPr>
            <a:xfrm>
              <a:off x="1139952" y="4972406"/>
              <a:ext cx="1456544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взаимодействия</a:t>
              </a:r>
              <a:endParaRPr lang="ru-RU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1169"/>
            <p:cNvSpPr/>
            <p:nvPr/>
          </p:nvSpPr>
          <p:spPr>
            <a:xfrm>
              <a:off x="2235708" y="4972406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Shape 1171"/>
            <p:cNvSpPr/>
            <p:nvPr/>
          </p:nvSpPr>
          <p:spPr>
            <a:xfrm>
              <a:off x="1740154" y="2623693"/>
              <a:ext cx="432943" cy="140716"/>
            </a:xfrm>
            <a:custGeom>
              <a:avLst/>
              <a:gdLst/>
              <a:ahLst/>
              <a:cxnLst/>
              <a:rect l="0" t="0" r="0" b="0"/>
              <a:pathLst>
                <a:path w="432943" h="140716">
                  <a:moveTo>
                    <a:pt x="432943" y="140716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4BACC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44" name="Shape 1172"/>
            <p:cNvSpPr/>
            <p:nvPr/>
          </p:nvSpPr>
          <p:spPr>
            <a:xfrm>
              <a:off x="0" y="1509141"/>
              <a:ext cx="1789303" cy="1679702"/>
            </a:xfrm>
            <a:custGeom>
              <a:avLst/>
              <a:gdLst/>
              <a:ahLst/>
              <a:cxnLst/>
              <a:rect l="0" t="0" r="0" b="0"/>
              <a:pathLst>
                <a:path w="1789303" h="1679702">
                  <a:moveTo>
                    <a:pt x="894715" y="0"/>
                  </a:moveTo>
                  <a:cubicBezTo>
                    <a:pt x="1388745" y="0"/>
                    <a:pt x="1789303" y="376047"/>
                    <a:pt x="1789303" y="839851"/>
                  </a:cubicBezTo>
                  <a:cubicBezTo>
                    <a:pt x="1789303" y="1303655"/>
                    <a:pt x="1388745" y="1679702"/>
                    <a:pt x="894715" y="1679702"/>
                  </a:cubicBezTo>
                  <a:cubicBezTo>
                    <a:pt x="400558" y="1679702"/>
                    <a:pt x="0" y="1303655"/>
                    <a:pt x="0" y="839851"/>
                  </a:cubicBezTo>
                  <a:cubicBezTo>
                    <a:pt x="0" y="376047"/>
                    <a:pt x="400558" y="0"/>
                    <a:pt x="89471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ACC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45" name="Shape 1173"/>
            <p:cNvSpPr/>
            <p:nvPr/>
          </p:nvSpPr>
          <p:spPr>
            <a:xfrm>
              <a:off x="0" y="1509141"/>
              <a:ext cx="1789303" cy="1679702"/>
            </a:xfrm>
            <a:custGeom>
              <a:avLst/>
              <a:gdLst/>
              <a:ahLst/>
              <a:cxnLst/>
              <a:rect l="0" t="0" r="0" b="0"/>
              <a:pathLst>
                <a:path w="1789303" h="1679702">
                  <a:moveTo>
                    <a:pt x="0" y="839851"/>
                  </a:moveTo>
                  <a:cubicBezTo>
                    <a:pt x="0" y="376047"/>
                    <a:pt x="400558" y="0"/>
                    <a:pt x="894715" y="0"/>
                  </a:cubicBezTo>
                  <a:cubicBezTo>
                    <a:pt x="1388745" y="0"/>
                    <a:pt x="1789303" y="376047"/>
                    <a:pt x="1789303" y="839851"/>
                  </a:cubicBezTo>
                  <a:cubicBezTo>
                    <a:pt x="1789303" y="1303655"/>
                    <a:pt x="1388745" y="1679702"/>
                    <a:pt x="894715" y="1679702"/>
                  </a:cubicBezTo>
                  <a:cubicBezTo>
                    <a:pt x="400558" y="1679702"/>
                    <a:pt x="0" y="1303655"/>
                    <a:pt x="0" y="839851"/>
                  </a:cubicBezTo>
                  <a:close/>
                </a:path>
              </a:pathLst>
            </a:custGeom>
            <a:ln w="25400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 sz="1350"/>
            </a:p>
          </p:txBody>
        </p:sp>
        <p:sp>
          <p:nvSpPr>
            <p:cNvPr id="46" name="Rectangle 1174"/>
            <p:cNvSpPr/>
            <p:nvPr/>
          </p:nvSpPr>
          <p:spPr>
            <a:xfrm>
              <a:off x="518160" y="1943354"/>
              <a:ext cx="1044472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Включение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1175"/>
            <p:cNvSpPr/>
            <p:nvPr/>
          </p:nvSpPr>
          <p:spPr>
            <a:xfrm>
              <a:off x="537972" y="2110994"/>
              <a:ext cx="99359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социально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1176"/>
            <p:cNvSpPr/>
            <p:nvPr/>
          </p:nvSpPr>
          <p:spPr>
            <a:xfrm>
              <a:off x="286512" y="2278634"/>
              <a:ext cx="166004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ориентированных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1177"/>
            <p:cNvSpPr/>
            <p:nvPr/>
          </p:nvSpPr>
          <p:spPr>
            <a:xfrm>
              <a:off x="327660" y="2446274"/>
              <a:ext cx="1553026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некоммерческих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1178"/>
            <p:cNvSpPr/>
            <p:nvPr/>
          </p:nvSpPr>
          <p:spPr>
            <a:xfrm>
              <a:off x="464820" y="2613914"/>
              <a:ext cx="1139737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организаций</a:t>
              </a:r>
              <a:endParaRPr lang="ru-RU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1179"/>
            <p:cNvSpPr/>
            <p:nvPr/>
          </p:nvSpPr>
          <p:spPr>
            <a:xfrm>
              <a:off x="1323086" y="2613914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ru-RU" sz="9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81" y="3656901"/>
            <a:ext cx="1988573" cy="132571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>
          <a:xfrm>
            <a:off x="1914525" y="758934"/>
            <a:ext cx="2405426" cy="1467608"/>
          </a:xfrm>
          <a:prstGeom prst="rect">
            <a:avLst/>
          </a:prstGeom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48" y="190773"/>
            <a:ext cx="1968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0"/>
          <a:stretch/>
        </p:blipFill>
        <p:spPr>
          <a:xfrm>
            <a:off x="140295" y="2044791"/>
            <a:ext cx="2405426" cy="1483654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93" y="148424"/>
            <a:ext cx="685703" cy="72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108256" y="3640999"/>
            <a:ext cx="4572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Участники межведомственного взаимодействия: депутаты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ЗСО,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прокуратура, правоохранительные органы,  управляющие компании, члены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Попечительского совета учреждения. </a:t>
            </a:r>
            <a:endParaRPr lang="ru-RU" sz="1400" dirty="0"/>
          </a:p>
        </p:txBody>
      </p:sp>
      <p:sp>
        <p:nvSpPr>
          <p:cNvPr id="58" name="Стрелка вправо 57"/>
          <p:cNvSpPr/>
          <p:nvPr/>
        </p:nvSpPr>
        <p:spPr>
          <a:xfrm rot="9419539">
            <a:off x="4562811" y="3482220"/>
            <a:ext cx="621844" cy="21135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4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1834322" y="1103763"/>
            <a:ext cx="5348409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ГОТОВНОСТЬ К ТИРАЖИРОВАНИЮ</a:t>
            </a:r>
            <a:endParaRPr lang="ru-RU" sz="1800" dirty="0">
              <a:solidFill>
                <a:srgbClr val="5D317D"/>
              </a:solidFill>
              <a:latin typeface="Actay Wide Bd" pitchFamily="50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E0009B-483C-34D1-BE78-676798BC4852}"/>
              </a:ext>
            </a:extLst>
          </p:cNvPr>
          <p:cNvSpPr txBox="1"/>
          <p:nvPr/>
        </p:nvSpPr>
        <p:spPr>
          <a:xfrm>
            <a:off x="1465252" y="297751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0" y="444897"/>
            <a:ext cx="1972957" cy="51919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4" y="305229"/>
            <a:ext cx="760391" cy="79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Google Shape;138;p3"/>
          <p:cNvSpPr txBox="1"/>
          <p:nvPr/>
        </p:nvSpPr>
        <p:spPr>
          <a:xfrm>
            <a:off x="195263" y="1543050"/>
            <a:ext cx="3134414" cy="32496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defRPr/>
            </a:pPr>
            <a:r>
              <a:rPr lang="ru-RU" sz="1100" b="1" kern="0" dirty="0">
                <a:solidFill>
                  <a:srgbClr val="0070C0"/>
                </a:solidFill>
                <a:sym typeface="Arial"/>
              </a:rPr>
              <a:t>Организованы стажировочные площадки для руководителей и специалистов организаций для детей-сирот и детей, оставшихся без попечения родителей, учреждений социального обслуживания по вопросам улучшения качества сопровождения замещающих семей Вологодской, Ярославской областей: 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 panose="02070309020205020404" pitchFamily="49" charset="0"/>
              <a:buChar char="o"/>
              <a:defRPr/>
            </a:pPr>
            <a:r>
              <a:rPr lang="ru-RU" sz="1100" b="1" kern="0" dirty="0">
                <a:solidFill>
                  <a:srgbClr val="C00000"/>
                </a:solidFill>
                <a:sym typeface="Arial"/>
              </a:rPr>
              <a:t>«Реализация эффективного инструментария профилактики девиантного поведения подростков в рамках опорно-методической площадки и инновационной деятельности учреждения» 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 panose="02070309020205020404" pitchFamily="49" charset="0"/>
              <a:buChar char="o"/>
              <a:defRPr/>
            </a:pPr>
            <a:r>
              <a:rPr lang="ru-RU" sz="1100" b="1" kern="0" dirty="0">
                <a:solidFill>
                  <a:srgbClr val="C00000"/>
                </a:solidFill>
                <a:sym typeface="Arial"/>
              </a:rPr>
              <a:t>«Сопровождение выпускников всех форм попечения» 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 panose="02070309020205020404" pitchFamily="49" charset="0"/>
              <a:buChar char="o"/>
              <a:defRPr/>
            </a:pPr>
            <a:r>
              <a:rPr lang="ru-RU" sz="1100" b="1" dirty="0">
                <a:solidFill>
                  <a:srgbClr val="C00000"/>
                </a:solidFill>
              </a:rPr>
              <a:t>«Индикаторы успешной социализации выпускников всех форм попечения».</a:t>
            </a:r>
            <a:endParaRPr lang="ru-RU" sz="1100" b="1" kern="0" dirty="0">
              <a:solidFill>
                <a:srgbClr val="C00000"/>
              </a:solidFill>
              <a:ea typeface="Montserrat"/>
              <a:cs typeface="Montserrat"/>
              <a:sym typeface="Montserra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lang="ru-RU" sz="1100" b="1" kern="0" dirty="0">
              <a:solidFill>
                <a:srgbClr val="C00000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38;p3"/>
          <p:cNvSpPr txBox="1"/>
          <p:nvPr/>
        </p:nvSpPr>
        <p:spPr>
          <a:xfrm>
            <a:off x="3998135" y="1543050"/>
            <a:ext cx="4578306" cy="32496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91425" tIns="45700" rIns="91425" bIns="457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ru-RU" sz="1100" b="1" kern="0" dirty="0" smtClean="0">
                <a:solidFill>
                  <a:srgbClr val="C00000"/>
                </a:solidFill>
                <a:sym typeface="Arial"/>
              </a:rPr>
              <a:t>Трансляция опыта в ходе 25 мероприятий, в том числе: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lang="ru-RU" sz="1100" b="1" kern="0" dirty="0" smtClean="0">
              <a:solidFill>
                <a:srgbClr val="C00000"/>
              </a:solidFill>
              <a:sym typeface="Arial"/>
            </a:endParaRPr>
          </a:p>
          <a:p>
            <a:pPr marL="171450" indent="-171450" algn="just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lang="ru-RU" sz="1100" b="1" kern="0" dirty="0" smtClean="0">
                <a:solidFill>
                  <a:srgbClr val="0070C0"/>
                </a:solidFill>
                <a:sym typeface="Arial"/>
              </a:rPr>
              <a:t>Семейный Форум </a:t>
            </a:r>
            <a:r>
              <a:rPr lang="ru-RU" sz="1100" b="1" kern="0" dirty="0">
                <a:solidFill>
                  <a:srgbClr val="0070C0"/>
                </a:solidFill>
                <a:sym typeface="Arial"/>
              </a:rPr>
              <a:t>«Мы - вологжане! Мы - настоящая семья!» </a:t>
            </a:r>
            <a:r>
              <a:rPr lang="ru-RU" sz="1100" b="1" kern="0" dirty="0" smtClean="0">
                <a:solidFill>
                  <a:srgbClr val="0070C0"/>
                </a:solidFill>
                <a:sym typeface="Arial"/>
              </a:rPr>
              <a:t>(2021г.); </a:t>
            </a:r>
            <a:endParaRPr lang="ru-RU" sz="1100" b="1" kern="0" dirty="0">
              <a:solidFill>
                <a:srgbClr val="0070C0"/>
              </a:solidFill>
              <a:sym typeface="Arial"/>
            </a:endParaRPr>
          </a:p>
          <a:p>
            <a:pPr marL="171450" indent="-171450" algn="just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lang="ru-RU" sz="1100" b="1" kern="0" dirty="0" smtClean="0">
                <a:solidFill>
                  <a:srgbClr val="0070C0"/>
                </a:solidFill>
                <a:sym typeface="Arial"/>
              </a:rPr>
              <a:t>ХXII Международная НПК по </a:t>
            </a:r>
            <a:r>
              <a:rPr lang="ru-RU" sz="1100" b="1" kern="0" dirty="0">
                <a:solidFill>
                  <a:srgbClr val="0070C0"/>
                </a:solidFill>
                <a:sym typeface="Arial"/>
              </a:rPr>
              <a:t>педагогическому образованию «Устойчивое развитие образования: Миссия. Трансформации. Ресурсы» (</a:t>
            </a:r>
            <a:r>
              <a:rPr lang="ru-RU" sz="1100" b="1" kern="0" dirty="0" smtClean="0">
                <a:solidFill>
                  <a:srgbClr val="0070C0"/>
                </a:solidFill>
                <a:sym typeface="Arial"/>
              </a:rPr>
              <a:t>2022 </a:t>
            </a:r>
            <a:r>
              <a:rPr lang="ru-RU" sz="1100" b="1" kern="0" dirty="0">
                <a:solidFill>
                  <a:srgbClr val="0070C0"/>
                </a:solidFill>
                <a:sym typeface="Arial"/>
              </a:rPr>
              <a:t>г.)</a:t>
            </a:r>
          </a:p>
          <a:p>
            <a:pPr marL="171450" indent="-171450" algn="just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lang="ru-RU" sz="1100" b="1" kern="0" dirty="0">
                <a:solidFill>
                  <a:srgbClr val="0070C0"/>
                </a:solidFill>
                <a:sym typeface="Arial"/>
              </a:rPr>
              <a:t>Всероссийская НПК по актуальным проблемам профилактики девиантного поведения несовершеннолетних «На защите детства: стратегии, практики, ресурсы» (</a:t>
            </a:r>
            <a:r>
              <a:rPr lang="ru-RU" sz="1100" b="1" kern="0" dirty="0" smtClean="0">
                <a:solidFill>
                  <a:srgbClr val="0070C0"/>
                </a:solidFill>
                <a:sym typeface="Arial"/>
              </a:rPr>
              <a:t>2022 </a:t>
            </a:r>
            <a:r>
              <a:rPr lang="ru-RU" sz="1100" b="1" kern="0" dirty="0">
                <a:solidFill>
                  <a:srgbClr val="0070C0"/>
                </a:solidFill>
                <a:sym typeface="Arial"/>
              </a:rPr>
              <a:t>г.)</a:t>
            </a:r>
          </a:p>
          <a:p>
            <a:pPr marL="171450" indent="-171450" algn="just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lang="en-US" sz="1100" b="1" kern="0" dirty="0">
                <a:solidFill>
                  <a:srgbClr val="0070C0"/>
                </a:solidFill>
                <a:sym typeface="Arial"/>
              </a:rPr>
              <a:t>XI</a:t>
            </a:r>
            <a:r>
              <a:rPr lang="ru-RU" sz="1100" b="1" kern="0" dirty="0">
                <a:solidFill>
                  <a:srgbClr val="0070C0"/>
                </a:solidFill>
                <a:sym typeface="Arial"/>
              </a:rPr>
              <a:t> Всероссийский съезд руководителей организаций для детей -сирот и детей, оставшихся без попечения </a:t>
            </a:r>
            <a:r>
              <a:rPr lang="ru-RU" sz="1100" b="1" kern="0" dirty="0" smtClean="0">
                <a:solidFill>
                  <a:srgbClr val="0070C0"/>
                </a:solidFill>
                <a:sym typeface="Arial"/>
              </a:rPr>
              <a:t>родителей (2022 </a:t>
            </a:r>
            <a:r>
              <a:rPr lang="ru-RU" sz="1100" b="1" kern="0" dirty="0">
                <a:solidFill>
                  <a:srgbClr val="0070C0"/>
                </a:solidFill>
                <a:sym typeface="Arial"/>
              </a:rPr>
              <a:t>г</a:t>
            </a:r>
            <a:r>
              <a:rPr lang="ru-RU" sz="1100" b="1" kern="0" dirty="0" smtClean="0">
                <a:solidFill>
                  <a:srgbClr val="0070C0"/>
                </a:solidFill>
                <a:sym typeface="Arial"/>
              </a:rPr>
              <a:t>.)</a:t>
            </a:r>
            <a:endParaRPr lang="ru-RU" sz="1100" b="1" kern="0" dirty="0">
              <a:solidFill>
                <a:srgbClr val="0070C0"/>
              </a:solidFill>
              <a:sym typeface="Arial"/>
            </a:endParaRPr>
          </a:p>
          <a:p>
            <a:pPr marL="171450" indent="-171450" algn="just"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lang="ru-RU" sz="1100" b="1" dirty="0">
                <a:solidFill>
                  <a:srgbClr val="0070C0"/>
                </a:solidFill>
              </a:rPr>
              <a:t>областной семинар по принципу территориальной ответственности «Сопровождение выпускников в период получения профессионального образования» (</a:t>
            </a:r>
            <a:r>
              <a:rPr lang="ru-RU" sz="1100" b="1" dirty="0" smtClean="0">
                <a:solidFill>
                  <a:srgbClr val="0070C0"/>
                </a:solidFill>
              </a:rPr>
              <a:t>2022 </a:t>
            </a:r>
            <a:r>
              <a:rPr lang="ru-RU" sz="1100" b="1" dirty="0">
                <a:solidFill>
                  <a:srgbClr val="0070C0"/>
                </a:solidFill>
              </a:rPr>
              <a:t>г</a:t>
            </a:r>
            <a:r>
              <a:rPr lang="ru-RU" sz="1100" b="1" dirty="0" smtClean="0">
                <a:solidFill>
                  <a:srgbClr val="0070C0"/>
                </a:solidFill>
              </a:rPr>
              <a:t>.) </a:t>
            </a:r>
            <a:endParaRPr lang="ru-RU" sz="1100" b="1" dirty="0">
              <a:solidFill>
                <a:srgbClr val="0070C0"/>
              </a:solidFill>
            </a:endParaRP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Char char="-"/>
              <a:defRPr/>
            </a:pPr>
            <a:r>
              <a:rPr lang="ru-RU" sz="1100" b="1" dirty="0">
                <a:solidFill>
                  <a:srgbClr val="0070C0"/>
                </a:solidFill>
              </a:rPr>
              <a:t>круглый стол «Эффективные формы работы по сопровождению воспитанников и выпускников из замещающих семей» </a:t>
            </a:r>
            <a:r>
              <a:rPr lang="ru-RU" sz="1100" b="1" dirty="0" smtClean="0">
                <a:solidFill>
                  <a:srgbClr val="0070C0"/>
                </a:solidFill>
              </a:rPr>
              <a:t>(2023 г.)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defRPr/>
            </a:pPr>
            <a:endParaRPr lang="ru-RU" sz="1100" b="1" kern="0" dirty="0">
              <a:solidFill>
                <a:srgbClr val="0070C0"/>
              </a:solidFill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511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E0009B-483C-34D1-BE78-676798BC4852}"/>
              </a:ext>
            </a:extLst>
          </p:cNvPr>
          <p:cNvSpPr txBox="1"/>
          <p:nvPr/>
        </p:nvSpPr>
        <p:spPr>
          <a:xfrm>
            <a:off x="1465252" y="297751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13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70" y="444897"/>
            <a:ext cx="1972957" cy="51919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0" y="4970720"/>
            <a:ext cx="7667626" cy="172779"/>
          </a:xfrm>
          <a:prstGeom prst="rect">
            <a:avLst/>
          </a:prstGeom>
          <a:solidFill>
            <a:srgbClr val="115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67626" y="4970720"/>
            <a:ext cx="1476374" cy="17277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24" y="305229"/>
            <a:ext cx="760391" cy="79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8" y="1501671"/>
            <a:ext cx="2143619" cy="151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08" y="1478466"/>
            <a:ext cx="2445042" cy="160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t="20741" r="37308" b="10883"/>
          <a:stretch>
            <a:fillRect/>
          </a:stretch>
        </p:blipFill>
        <p:spPr bwMode="auto">
          <a:xfrm>
            <a:off x="1043782" y="3101619"/>
            <a:ext cx="1581080" cy="17568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27" y="1372218"/>
            <a:ext cx="1249576" cy="17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 bwMode="auto">
          <a:xfrm>
            <a:off x="3833813" y="3133399"/>
            <a:ext cx="1326287" cy="172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80" y="3189515"/>
            <a:ext cx="1322469" cy="169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6" y="1950673"/>
            <a:ext cx="1187566" cy="21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C667D7-C03F-4272-B0E5-22E96C23447D}"/>
              </a:ext>
            </a:extLst>
          </p:cNvPr>
          <p:cNvSpPr txBox="1"/>
          <p:nvPr/>
        </p:nvSpPr>
        <p:spPr>
          <a:xfrm>
            <a:off x="1661811" y="1066103"/>
            <a:ext cx="5348409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solidFill>
                  <a:srgbClr val="5D317D"/>
                </a:solidFill>
                <a:latin typeface="Actay Wide Bd" pitchFamily="50" charset="-52"/>
                <a:ea typeface="Verdana" panose="020B0604030504040204" pitchFamily="34" charset="0"/>
                <a:cs typeface="Verdana" panose="020B0604030504040204" pitchFamily="34" charset="0"/>
              </a:rPr>
              <a:t>ИНФОРМАЦИОННАЯ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577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1966</TotalTime>
  <Words>652</Words>
  <Application>Microsoft Office PowerPoint</Application>
  <PresentationFormat>Экран (16:9)</PresentationFormat>
  <Paragraphs>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Actay Wide Bd</vt:lpstr>
      <vt:lpstr>Arial</vt:lpstr>
      <vt:lpstr>Calibri</vt:lpstr>
      <vt:lpstr>Calibri Light</vt:lpstr>
      <vt:lpstr>Courier New</vt:lpstr>
      <vt:lpstr>Microsoft New Tai Lue</vt:lpstr>
      <vt:lpstr>Montserrat</vt:lpstr>
      <vt:lpstr>Montserrat Medium</vt:lpstr>
      <vt:lpstr>Montserrat SemiBold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Студент</cp:lastModifiedBy>
  <cp:revision>172</cp:revision>
  <dcterms:created xsi:type="dcterms:W3CDTF">2022-08-21T12:36:01Z</dcterms:created>
  <dcterms:modified xsi:type="dcterms:W3CDTF">2023-09-21T14:14:59Z</dcterms:modified>
</cp:coreProperties>
</file>